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9" r:id="rId4"/>
    <p:sldId id="261" r:id="rId5"/>
    <p:sldId id="262" r:id="rId6"/>
    <p:sldId id="266" r:id="rId7"/>
    <p:sldId id="267" r:id="rId8"/>
    <p:sldId id="270" r:id="rId9"/>
    <p:sldId id="271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D14"/>
    <a:srgbClr val="20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78503"/>
  </p:normalViewPr>
  <p:slideViewPr>
    <p:cSldViewPr snapToGrid="0" snapToObjects="1">
      <p:cViewPr>
        <p:scale>
          <a:sx n="85" d="100"/>
          <a:sy n="85" d="100"/>
        </p:scale>
        <p:origin x="9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0BF4E-9BFE-4744-A04A-4A2A5781B6D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190B-4C49-C64F-9E36-70502E3A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41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FE32-9C40-C24F-8E1C-20F01F6C7DE9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5882-7C8E-CF4A-9C77-610549E19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6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morning</a:t>
            </a:r>
            <a:r>
              <a:rPr lang="en-US" baseline="0" dirty="0" smtClean="0"/>
              <a:t> Everyone, My Name is Allen and my App is titled Foodie Network </a:t>
            </a:r>
            <a:r>
              <a:rPr lang="en-US" baseline="0" dirty="0" smtClean="0"/>
              <a:t>it guide </a:t>
            </a:r>
            <a:r>
              <a:rPr lang="en-US" baseline="0" dirty="0" smtClean="0"/>
              <a:t>users to more authentic Yelp Reviews.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39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 is kind of like </a:t>
            </a:r>
            <a:r>
              <a:rPr lang="en-US" dirty="0" err="1" smtClean="0"/>
              <a:t>WalkScore.com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Rateyourneighborhood</a:t>
            </a:r>
            <a:r>
              <a:rPr lang="en-US" baseline="0" dirty="0" smtClean="0"/>
              <a:t>. Gives you statistics about your interests, you decide what to do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motivate my project, I start out with an example. When I was living in the Midwest, I had difficulty finding genuine Chinese food (maybe not in so much a problem here in San Francisco). </a:t>
            </a:r>
          </a:p>
          <a:p>
            <a:r>
              <a:rPr lang="en-US" baseline="0" dirty="0" smtClean="0"/>
              <a:t>I think it is an interesting problem many people have, authenticity of a restaurant. I will be using Chinese cuisine as an example in this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8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would like to predict restaurant Authenticity…because it would already be done if it was that easy.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many ways to define it, one way is cuisine fidelity to cuisine traditions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shortage of features but not no label to validate results</a:t>
            </a:r>
          </a:p>
          <a:p>
            <a:r>
              <a:rPr lang="en-US" dirty="0" smtClean="0"/>
              <a:t>Maybe I could do a survey of the clientele? </a:t>
            </a:r>
          </a:p>
          <a:p>
            <a:pPr lvl="1"/>
            <a:r>
              <a:rPr lang="en-US" dirty="0" smtClean="0"/>
              <a:t>Tend to eat only one type of cuisine</a:t>
            </a:r>
          </a:p>
          <a:p>
            <a:pPr lvl="1"/>
            <a:r>
              <a:rPr lang="en-US" dirty="0" smtClean="0"/>
              <a:t>Immigrants rather cook themselves if they could do it better</a:t>
            </a:r>
          </a:p>
          <a:p>
            <a:pPr lvl="1"/>
            <a:r>
              <a:rPr lang="en-US" dirty="0" smtClean="0"/>
              <a:t>Yelp is biased towards yuppies</a:t>
            </a:r>
          </a:p>
          <a:p>
            <a:pPr lvl="1"/>
            <a:r>
              <a:rPr lang="en-US" dirty="0" smtClean="0"/>
              <a:t>San Francisco is harder to detect signal vs. rural areas</a:t>
            </a:r>
          </a:p>
          <a:p>
            <a:r>
              <a:rPr lang="en-US" dirty="0" smtClean="0"/>
              <a:t>how many versions of menus they have (languages)</a:t>
            </a:r>
          </a:p>
          <a:p>
            <a:r>
              <a:rPr lang="en-US" dirty="0" smtClean="0"/>
              <a:t>Non-authentic restaurant names – panda, golden, china, dragon, bamboo, fortune, happy, wok, express, golden, palace, take-out, fortune cookies, zodiac place mats</a:t>
            </a:r>
          </a:p>
          <a:p>
            <a:r>
              <a:rPr lang="en-US" dirty="0" smtClean="0"/>
              <a:t>Menu items and names</a:t>
            </a:r>
          </a:p>
          <a:p>
            <a:r>
              <a:rPr lang="en-US" dirty="0" smtClean="0"/>
              <a:t>Harder to tell when restaurants are cuisine fusion</a:t>
            </a:r>
          </a:p>
          <a:p>
            <a:r>
              <a:rPr lang="en-US" dirty="0" smtClean="0"/>
              <a:t>I used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1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 alternative solution I took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742950" marR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Find Communities based on REVIEWS (User </a:t>
            </a:r>
            <a:r>
              <a:rPr lang="en-US" sz="12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 Business) </a:t>
            </a:r>
            <a:r>
              <a:rPr lang="en-US" baseline="0" dirty="0" smtClean="0"/>
              <a:t>= Higher density within communities vs. between communities</a:t>
            </a:r>
            <a:endParaRPr lang="en-US" sz="12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  <a:sym typeface="Wingdings"/>
            </a:endParaRP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How dense are within-community connections?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Do cuisine clustering inside communities?</a:t>
            </a:r>
          </a:p>
          <a:p>
            <a:pPr marL="0" indent="0">
              <a:buFontTx/>
              <a:buNone/>
            </a:pPr>
            <a:endParaRPr lang="en-US" sz="1200" baseline="0" dirty="0" smtClean="0"/>
          </a:p>
          <a:p>
            <a:pPr marL="0" indent="0">
              <a:buFontTx/>
              <a:buNone/>
            </a:pPr>
            <a:r>
              <a:rPr lang="en-US" sz="1200" baseline="0" dirty="0" smtClean="0"/>
              <a:t>Hypothesis: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Left</a:t>
            </a:r>
            <a:r>
              <a:rPr lang="en-US" sz="1200" baseline="0" dirty="0" smtClean="0"/>
              <a:t> Community - Disloyal reviewers who often rate other restaurants unlike B1 ( I would put less significance on these review ratings if they tend to review cuisines different from B1’s cuisine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Right Community - Loyal reviewers that only rate businesses just like B2 (I would trust these reviewers more (</a:t>
            </a:r>
            <a:r>
              <a:rPr lang="en-US" sz="1200" baseline="0" dirty="0" err="1" smtClean="0"/>
              <a:t>upweight</a:t>
            </a:r>
            <a:r>
              <a:rPr lang="en-US" sz="1200" baseline="0" dirty="0" smtClean="0"/>
              <a:t> ratings) because they also tend to rate cuisines like B2)</a:t>
            </a:r>
          </a:p>
          <a:p>
            <a:pPr marL="0" indent="0">
              <a:buFontTx/>
              <a:buNone/>
            </a:pPr>
            <a:endParaRPr lang="en-US" sz="1200" dirty="0" smtClean="0"/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Use</a:t>
            </a:r>
            <a:r>
              <a:rPr lang="en-US" sz="1200" baseline="0" dirty="0" smtClean="0"/>
              <a:t> Community Detection Algorithms to find initial communities (Within community connections)</a:t>
            </a:r>
          </a:p>
          <a:p>
            <a:pPr marL="0" indent="0">
              <a:buNone/>
            </a:pPr>
            <a:r>
              <a:rPr lang="en-US" sz="1200" baseline="0" dirty="0" smtClean="0"/>
              <a:t>But then Foodies from one community may also like to eat at other restaurants outside community. (Between Community connections)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A restaurant who has a lot of users rating outside of its community is one which is more diverse (or less cohesive)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Then a restaurant who has a high proportion of business inside of its community is more similar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If so, are majority of the cuisines within community Chinese?</a:t>
            </a:r>
          </a:p>
          <a:p>
            <a:pPr marL="0" indent="0">
              <a:buNone/>
            </a:pPr>
            <a:endParaRPr lang="en-US" sz="1200" dirty="0" smtClean="0"/>
          </a:p>
          <a:p>
            <a:pPr marL="742950" indent="-742950">
              <a:buAutoNum type="arabicPeriod"/>
            </a:pPr>
            <a:r>
              <a:rPr lang="en-US" sz="1200" dirty="0" smtClean="0"/>
              <a:t>Based on a</a:t>
            </a:r>
            <a:r>
              <a:rPr lang="en-US" sz="1200" baseline="0" dirty="0" smtClean="0"/>
              <a:t> restaurant’s foodies, d</a:t>
            </a:r>
            <a:r>
              <a:rPr lang="en-US" sz="1200" dirty="0" smtClean="0"/>
              <a:t>oes restaurant X know what good Y food is? </a:t>
            </a:r>
          </a:p>
          <a:p>
            <a:pPr marL="742950" indent="-742950">
              <a:buAutoNum type="arabicPeriod"/>
            </a:pPr>
            <a:r>
              <a:rPr lang="en-US" sz="1200" dirty="0" smtClean="0"/>
              <a:t>How similar/ or diverse are Restaurant X’s foodies?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1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Vertex and Edge= connection</a:t>
            </a:r>
            <a:r>
              <a:rPr lang="en-US" baseline="0" dirty="0" smtClean="0"/>
              <a:t> between Chinese Cuisine restaurant and any reviewer</a:t>
            </a:r>
            <a:endParaRPr lang="en-US" dirty="0" smtClean="0"/>
          </a:p>
          <a:p>
            <a:r>
              <a:rPr lang="en-US" dirty="0" smtClean="0"/>
              <a:t>Blue = connections between Other Cuisine restaurant and any reviewer</a:t>
            </a:r>
          </a:p>
          <a:p>
            <a:endParaRPr lang="en-US" dirty="0" smtClean="0"/>
          </a:p>
          <a:p>
            <a:r>
              <a:rPr lang="en-US" dirty="0" smtClean="0"/>
              <a:t>14% businesses reviewed users</a:t>
            </a:r>
            <a:r>
              <a:rPr lang="en-US" baseline="0" dirty="0" smtClean="0"/>
              <a:t> </a:t>
            </a:r>
            <a:r>
              <a:rPr lang="en-US" dirty="0" smtClean="0"/>
              <a:t>are within community (What is the average?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Vertex and Edge= connection</a:t>
            </a:r>
            <a:r>
              <a:rPr lang="en-US" baseline="0" dirty="0" smtClean="0"/>
              <a:t> between Chinese Cuisine restaurant and any reviewer</a:t>
            </a:r>
            <a:endParaRPr lang="en-US" dirty="0" smtClean="0"/>
          </a:p>
          <a:p>
            <a:r>
              <a:rPr lang="en-US" dirty="0" smtClean="0"/>
              <a:t>Blue = connections between Other Cuisine restaurant and any reviewer</a:t>
            </a:r>
          </a:p>
          <a:p>
            <a:endParaRPr lang="en-US" dirty="0" smtClean="0"/>
          </a:p>
          <a:p>
            <a:r>
              <a:rPr lang="en-US" dirty="0" smtClean="0"/>
              <a:t>14% businesses reviewed users</a:t>
            </a:r>
            <a:r>
              <a:rPr lang="en-US" baseline="0" dirty="0" smtClean="0"/>
              <a:t> </a:t>
            </a:r>
            <a:r>
              <a:rPr lang="en-US" dirty="0" smtClean="0"/>
              <a:t>are within community (What is the average?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68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0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1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5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0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9D9AB-F2FC-644A-A4B1-B010F312EC9A}" type="datetimeFigureOut">
              <a:rPr lang="en-US" smtClean="0"/>
              <a:t>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e7135/yelp" TargetMode="External"/><Relationship Id="rId4" Type="http://schemas.openxmlformats.org/officeDocument/2006/relationships/hyperlink" Target="https://www.linkedin.com/in/allen-lee-a0900b2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f"/><Relationship Id="rId12" Type="http://schemas.openxmlformats.org/officeDocument/2006/relationships/image" Target="../media/image20.tiff"/><Relationship Id="rId13" Type="http://schemas.openxmlformats.org/officeDocument/2006/relationships/image" Target="../media/image21.tiff"/><Relationship Id="rId14" Type="http://schemas.openxmlformats.org/officeDocument/2006/relationships/image" Target="../media/image22.tiff"/><Relationship Id="rId1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9" Type="http://schemas.openxmlformats.org/officeDocument/2006/relationships/image" Target="../media/image17.png"/><Relationship Id="rId10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3469" y="856769"/>
            <a:ext cx="7315200" cy="1151913"/>
          </a:xfrm>
          <a:solidFill>
            <a:schemeClr val="bg1">
              <a:alpha val="56000"/>
            </a:schemeClr>
          </a:solidFill>
          <a:effectLst>
            <a:glow>
              <a:schemeClr val="accent1"/>
            </a:glow>
            <a:softEdge rad="127000"/>
          </a:effectLst>
        </p:spPr>
        <p:txBody>
          <a:bodyPr>
            <a:noAutofit/>
          </a:bodyPr>
          <a:lstStyle/>
          <a:p>
            <a:r>
              <a:rPr lang="en-US" sz="8000" dirty="0" smtClean="0">
                <a:latin typeface="Yuppy SC" charset="-122"/>
                <a:ea typeface="Yuppy SC" charset="-122"/>
                <a:cs typeface="Yuppy SC" charset="-122"/>
              </a:rPr>
              <a:t>Foodie Network</a:t>
            </a:r>
            <a:endParaRPr lang="en-US" sz="8000" dirty="0">
              <a:latin typeface="Yuppy SC" charset="-122"/>
              <a:ea typeface="Yuppy SC" charset="-122"/>
              <a:cs typeface="Yuppy SC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9384" y="2443295"/>
            <a:ext cx="4753232" cy="2031369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31750">
                  <a:solidFill>
                    <a:schemeClr val="tx1"/>
                  </a:solidFill>
                </a:ln>
                <a:latin typeface="Verdana" charset="0"/>
                <a:ea typeface="Verdana" charset="0"/>
                <a:cs typeface="Verdana" charset="0"/>
              </a:rPr>
              <a:t>Your guide to authentic Yelp </a:t>
            </a:r>
            <a:r>
              <a:rPr lang="en-US" sz="4000" b="1" dirty="0" smtClean="0">
                <a:ln w="31750">
                  <a:solidFill>
                    <a:schemeClr val="tx1"/>
                  </a:solidFill>
                </a:ln>
                <a:effectLst>
                  <a:glow>
                    <a:schemeClr val="accent1"/>
                  </a:glow>
                </a:effectLst>
                <a:latin typeface="Verdana" charset="0"/>
                <a:ea typeface="Verdana" charset="0"/>
                <a:cs typeface="Verdana" charset="0"/>
              </a:rPr>
              <a:t>reviews</a:t>
            </a:r>
            <a:endParaRPr lang="en-US" sz="4000" b="1" dirty="0">
              <a:ln w="31750">
                <a:solidFill>
                  <a:schemeClr val="tx1"/>
                </a:solidFill>
              </a:ln>
              <a:effectLst>
                <a:glow>
                  <a:schemeClr val="accent1"/>
                </a:glow>
              </a:effectLst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5" r="1457" b="82295"/>
          <a:stretch/>
        </p:blipFill>
        <p:spPr>
          <a:xfrm>
            <a:off x="0" y="-14990"/>
            <a:ext cx="12192000" cy="4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1937" y="331982"/>
            <a:ext cx="10515600" cy="1160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4616" y="1600747"/>
            <a:ext cx="10852879" cy="5032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Restaurant Authenticity is a hard problem to predict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But Social </a:t>
            </a:r>
            <a:r>
              <a:rPr lang="en-US" dirty="0">
                <a:solidFill>
                  <a:schemeClr val="bg1"/>
                </a:solidFill>
              </a:rPr>
              <a:t>N</a:t>
            </a:r>
            <a:r>
              <a:rPr lang="en-US" dirty="0" smtClean="0">
                <a:solidFill>
                  <a:schemeClr val="bg1"/>
                </a:solidFill>
              </a:rPr>
              <a:t>etwork </a:t>
            </a:r>
            <a:r>
              <a:rPr lang="en-US" dirty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chemeClr val="bg1"/>
                </a:solidFill>
              </a:rPr>
              <a:t>raphs are versatile and can provide significant insight on which restaurants are likely more authentic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997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Foodie Network</a:t>
            </a:r>
            <a:br>
              <a:rPr 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b="1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Thank you!</a:t>
            </a:r>
            <a:endParaRPr lang="en-US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717561"/>
            <a:ext cx="10515600" cy="276244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>
                <a:solidFill>
                  <a:schemeClr val="bg1"/>
                </a:solidFill>
                <a:hlinkClick r:id="rId3"/>
              </a:rPr>
              <a:t>GitHub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hlinkClick r:id="rId4"/>
              </a:rPr>
              <a:t>LinkedIn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Alee7135@gmail.com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50" y="0"/>
            <a:ext cx="758965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6062" y="1185221"/>
            <a:ext cx="3759200" cy="2159000"/>
            <a:chOff x="435233" y="953187"/>
            <a:chExt cx="3759200" cy="2159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233" y="953187"/>
              <a:ext cx="3759200" cy="2159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856" y="1270686"/>
              <a:ext cx="273908" cy="273908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V="1">
            <a:off x="3810109" y="864973"/>
            <a:ext cx="885459" cy="3202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304638" y="4337222"/>
            <a:ext cx="2471351" cy="1235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6062" y="4077896"/>
            <a:ext cx="3906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How do I know what is authentic Chinese Food? (or whatever cuisine you like) Yelp is no help.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Thousands of reviews but Yelp only filters the “good reviews”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9623685" y="4676931"/>
            <a:ext cx="1528997" cy="14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883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But … How do you predict Authenticity?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578" y="1690688"/>
            <a:ext cx="7735330" cy="503237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Fidelity to cuisines traditions – fewer menu options, more specialties, local ingredients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Features about the restaurant owner, number years in business, clientele, décor, etc.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Authenticity varies greatly even within a single country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Especially in today’s global economy, ingredients are shipped trans-continent and fusions are fad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People are idiosyncratic, especially something like taste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BOTTOM LINE: NOT EASY AND SUBJECTIVE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92" y="4783052"/>
            <a:ext cx="2030666" cy="1940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397" y="2263585"/>
            <a:ext cx="2314871" cy="1620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7" y="1429886"/>
            <a:ext cx="2384283" cy="1851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5433"/>
            <a:ext cx="2378436" cy="20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8379672" y="1708070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U4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734741" y="2958887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U5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03866" y="2700586"/>
            <a:ext cx="930875" cy="8050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B2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920557" y="1142611"/>
            <a:ext cx="3517430" cy="426308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0170" y="-1057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Social Network of </a:t>
            </a:r>
            <a:r>
              <a:rPr lang="en-US" sz="4000" dirty="0">
                <a:solidFill>
                  <a:schemeClr val="bg1"/>
                </a:solidFill>
              </a:rPr>
              <a:t>Users </a:t>
            </a:r>
            <a:r>
              <a:rPr lang="en-US" sz="4000" dirty="0" smtClean="0">
                <a:solidFill>
                  <a:schemeClr val="bg1"/>
                </a:solidFill>
              </a:rPr>
              <a:t>&amp; Businesses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7134143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180066" y="2030264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451012" y="4196084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U4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21493" y="1414222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U2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2353" y="2523721"/>
            <a:ext cx="930875" cy="8050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B1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5184174" y="2926228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U3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230390" y="2700586"/>
            <a:ext cx="739606" cy="225642"/>
          </a:xfrm>
          <a:prstGeom prst="line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3053953" y="3328735"/>
            <a:ext cx="393838" cy="907715"/>
          </a:xfrm>
          <a:prstGeom prst="line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5" idx="3"/>
          </p:cNvCxnSpPr>
          <p:nvPr/>
        </p:nvCxnSpPr>
        <p:spPr>
          <a:xfrm flipV="1">
            <a:off x="3913228" y="2300182"/>
            <a:ext cx="363891" cy="229873"/>
          </a:xfrm>
          <a:prstGeom prst="line">
            <a:avLst/>
          </a:prstGeom>
          <a:ln w="38100">
            <a:solidFill>
              <a:schemeClr val="bg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2" idx="2"/>
          </p:cNvCxnSpPr>
          <p:nvPr/>
        </p:nvCxnSpPr>
        <p:spPr>
          <a:xfrm>
            <a:off x="3932505" y="3103093"/>
            <a:ext cx="1251669" cy="342119"/>
          </a:xfrm>
          <a:prstGeom prst="line">
            <a:avLst/>
          </a:prstGeom>
          <a:ln w="38100">
            <a:solidFill>
              <a:schemeClr val="bg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4609" y="1087395"/>
            <a:ext cx="5947717" cy="426308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797368" y="3575959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U6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504586" y="3522571"/>
            <a:ext cx="4283319" cy="1096106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9635663" y="212470"/>
            <a:ext cx="2342021" cy="1477328"/>
            <a:chOff x="9635663" y="212470"/>
            <a:chExt cx="2342021" cy="1477328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9646831" y="1280465"/>
              <a:ext cx="677235" cy="14858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9635663" y="432486"/>
              <a:ext cx="677235" cy="520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06084" y="212470"/>
              <a:ext cx="13716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Within community</a:t>
              </a:r>
            </a:p>
            <a:p>
              <a:endParaRPr lang="en-US" dirty="0" smtClean="0">
                <a:solidFill>
                  <a:schemeClr val="bg1"/>
                </a:solidFill>
              </a:endParaRPr>
            </a:p>
            <a:p>
              <a:r>
                <a:rPr lang="en-US" dirty="0" smtClean="0">
                  <a:solidFill>
                    <a:schemeClr val="bg1"/>
                  </a:solidFill>
                </a:rPr>
                <a:t>Between Community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904202" y="2030264"/>
            <a:ext cx="10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</a:rPr>
              <a:t>Chinese1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32879" y="2191305"/>
            <a:ext cx="10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chemeClr val="bg1"/>
                </a:solidFill>
              </a:rPr>
              <a:t>Italian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217672" y="2097862"/>
            <a:ext cx="2586194" cy="734718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6"/>
            <a:endCxn id="21" idx="1"/>
          </p:cNvCxnSpPr>
          <p:nvPr/>
        </p:nvCxnSpPr>
        <p:spPr>
          <a:xfrm flipV="1">
            <a:off x="6246855" y="3103093"/>
            <a:ext cx="1557011" cy="342119"/>
          </a:xfrm>
          <a:prstGeom prst="line">
            <a:avLst/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8939324" y="1765221"/>
            <a:ext cx="1384742" cy="3038681"/>
            <a:chOff x="8939324" y="1765221"/>
            <a:chExt cx="1384742" cy="3038681"/>
          </a:xfrm>
        </p:grpSpPr>
        <p:sp>
          <p:nvSpPr>
            <p:cNvPr id="11" name="Up Arrow 10"/>
            <p:cNvSpPr/>
            <p:nvPr/>
          </p:nvSpPr>
          <p:spPr>
            <a:xfrm>
              <a:off x="9567135" y="1765221"/>
              <a:ext cx="419725" cy="748386"/>
            </a:xfrm>
            <a:prstGeom prst="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Up Arrow 44"/>
            <p:cNvSpPr/>
            <p:nvPr/>
          </p:nvSpPr>
          <p:spPr>
            <a:xfrm>
              <a:off x="9904341" y="3013560"/>
              <a:ext cx="419725" cy="748386"/>
            </a:xfrm>
            <a:prstGeom prst="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Up Arrow 45"/>
            <p:cNvSpPr/>
            <p:nvPr/>
          </p:nvSpPr>
          <p:spPr>
            <a:xfrm>
              <a:off x="8939324" y="4055516"/>
              <a:ext cx="419725" cy="748386"/>
            </a:xfrm>
            <a:prstGeom prst="up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6789" y="1204519"/>
            <a:ext cx="4365027" cy="3973576"/>
            <a:chOff x="706789" y="1204519"/>
            <a:chExt cx="4365027" cy="3973576"/>
          </a:xfrm>
        </p:grpSpPr>
        <p:sp>
          <p:nvSpPr>
            <p:cNvPr id="47" name="Up Arrow 46"/>
            <p:cNvSpPr/>
            <p:nvPr/>
          </p:nvSpPr>
          <p:spPr>
            <a:xfrm rot="10800000">
              <a:off x="706789" y="2162576"/>
              <a:ext cx="419725" cy="74838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Up Arrow 49"/>
            <p:cNvSpPr/>
            <p:nvPr/>
          </p:nvSpPr>
          <p:spPr>
            <a:xfrm rot="10800000">
              <a:off x="1952012" y="4429709"/>
              <a:ext cx="419725" cy="74838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Up Arrow 50"/>
            <p:cNvSpPr/>
            <p:nvPr/>
          </p:nvSpPr>
          <p:spPr>
            <a:xfrm rot="10800000">
              <a:off x="3597635" y="1204519"/>
              <a:ext cx="419725" cy="74838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Up Arrow 52"/>
            <p:cNvSpPr/>
            <p:nvPr/>
          </p:nvSpPr>
          <p:spPr>
            <a:xfrm rot="10800000">
              <a:off x="4652091" y="3015266"/>
              <a:ext cx="419725" cy="74838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3420" y="5261567"/>
            <a:ext cx="11032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Hypothesis    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-     Trust reviewers from B2 if I was interested in authentic Italian food 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Not trust reviewers from B1 if I was interested in authentic Chinese food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chemeClr val="bg1"/>
                </a:solidFill>
              </a:rPr>
              <a:t>Every User has a different qualification to review a particular cuisine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>
            <a:endCxn id="16" idx="3"/>
          </p:cNvCxnSpPr>
          <p:nvPr/>
        </p:nvCxnSpPr>
        <p:spPr>
          <a:xfrm flipV="1">
            <a:off x="8471647" y="2594030"/>
            <a:ext cx="63651" cy="232119"/>
          </a:xfrm>
          <a:prstGeom prst="line">
            <a:avLst/>
          </a:prstGeom>
          <a:ln w="38100">
            <a:solidFill>
              <a:schemeClr val="bg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7" idx="1"/>
          </p:cNvCxnSpPr>
          <p:nvPr/>
        </p:nvCxnSpPr>
        <p:spPr>
          <a:xfrm>
            <a:off x="8687175" y="2947889"/>
            <a:ext cx="203192" cy="163005"/>
          </a:xfrm>
          <a:prstGeom prst="line">
            <a:avLst/>
          </a:prstGeom>
          <a:ln w="38100">
            <a:solidFill>
              <a:schemeClr val="bg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382765" y="3404055"/>
            <a:ext cx="23745" cy="260337"/>
          </a:xfrm>
          <a:prstGeom prst="line">
            <a:avLst/>
          </a:prstGeom>
          <a:ln w="38100">
            <a:solidFill>
              <a:schemeClr val="bg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1062772" y="3477146"/>
            <a:ext cx="10210693" cy="940080"/>
            <a:chOff x="1062772" y="3477146"/>
            <a:chExt cx="10210693" cy="940080"/>
          </a:xfrm>
        </p:grpSpPr>
        <p:sp>
          <p:nvSpPr>
            <p:cNvPr id="66" name="TextBox 65"/>
            <p:cNvSpPr txBox="1"/>
            <p:nvPr/>
          </p:nvSpPr>
          <p:spPr>
            <a:xfrm>
              <a:off x="6446632" y="3477146"/>
              <a:ext cx="4826833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400" b="1" dirty="0" smtClean="0">
                  <a:solidFill>
                    <a:srgbClr val="00B050"/>
                  </a:solidFill>
                </a:rPr>
                <a:t>More Authentic</a:t>
              </a:r>
              <a:endParaRPr lang="en-US" sz="3600" b="1" dirty="0">
                <a:solidFill>
                  <a:srgbClr val="00B05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62772" y="3493896"/>
              <a:ext cx="4446487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5400" b="1" dirty="0" smtClean="0">
                  <a:solidFill>
                    <a:srgbClr val="C00000"/>
                  </a:solidFill>
                </a:rPr>
                <a:t>Less Authentic</a:t>
              </a:r>
              <a:endParaRPr lang="en-US" sz="3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41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43" grpId="0" animBg="1"/>
      <p:bldP spid="12" grpId="0" animBg="1"/>
      <p:bldP spid="14" grpId="0" animBg="1"/>
      <p:bldP spid="15" grpId="0" animBg="1"/>
      <p:bldP spid="20" grpId="0" animBg="1"/>
      <p:bldP spid="22" grpId="0" animBg="1"/>
      <p:bldP spid="42" grpId="0" animBg="1"/>
      <p:bldP spid="18" grpId="0" animBg="1"/>
      <p:bldP spid="62" grpId="0"/>
      <p:bldP spid="63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13788"/>
            <a:ext cx="6279292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Pipeline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9308" y="1061987"/>
            <a:ext cx="3336324" cy="509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Yelp User &amp; Review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45675" y="1061986"/>
            <a:ext cx="3336324" cy="509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Yelp API for Business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69308" y="1869453"/>
            <a:ext cx="6812691" cy="503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Cleaning for Database Insertion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59011" y="2626395"/>
            <a:ext cx="6812690" cy="5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Network Model – Community Detection, Centrality Measures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026" y="1019178"/>
            <a:ext cx="112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Collection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7729" y="1741458"/>
            <a:ext cx="1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Pre-processing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026" y="2502582"/>
            <a:ext cx="1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Modeling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4015" y="3968839"/>
            <a:ext cx="1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Model Evaluation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59011" y="3533053"/>
            <a:ext cx="3050059" cy="65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Compare Model Results to average Yelp Reviews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1062" b="20760"/>
          <a:stretch/>
        </p:blipFill>
        <p:spPr>
          <a:xfrm>
            <a:off x="10509226" y="1888821"/>
            <a:ext cx="1257471" cy="547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913" y="729719"/>
            <a:ext cx="1173377" cy="790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514" y="448434"/>
            <a:ext cx="646538" cy="9715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913" y="1857625"/>
            <a:ext cx="1037452" cy="5386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442" y="2920586"/>
            <a:ext cx="1303638" cy="4345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160" y="4615170"/>
            <a:ext cx="1477451" cy="5065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0880" y="3793157"/>
            <a:ext cx="1693956" cy="3218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526" y="4379730"/>
            <a:ext cx="1198606" cy="4708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526" y="2919377"/>
            <a:ext cx="1313282" cy="65664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288425" y="3535431"/>
            <a:ext cx="3093573" cy="646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Code on Amazon Web Services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59011" y="4661999"/>
            <a:ext cx="6812690" cy="54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 Custom Evaluation Metrics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559011" y="5607302"/>
            <a:ext cx="6812690" cy="54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Web-App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0010" y="6051339"/>
            <a:ext cx="1308958" cy="5104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0792" y="5076383"/>
            <a:ext cx="1165925" cy="6844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9435" y="5292741"/>
            <a:ext cx="1154889" cy="5774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9151" y="5928593"/>
            <a:ext cx="1337546" cy="4223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47" y="3772218"/>
            <a:ext cx="1188032" cy="23655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7729" y="5537204"/>
            <a:ext cx="129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Visualize Business Case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049301" y="4187804"/>
            <a:ext cx="1226137" cy="474195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2"/>
          </p:cNvCxnSpPr>
          <p:nvPr/>
        </p:nvCxnSpPr>
        <p:spPr>
          <a:xfrm flipH="1">
            <a:off x="5566722" y="4181499"/>
            <a:ext cx="1268490" cy="492857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59600" y="3168584"/>
            <a:ext cx="1142187" cy="373693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80923" y="3168584"/>
            <a:ext cx="1041542" cy="364469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1"/>
            <a:endCxn id="15" idx="3"/>
          </p:cNvCxnSpPr>
          <p:nvPr/>
        </p:nvCxnSpPr>
        <p:spPr>
          <a:xfrm flipH="1">
            <a:off x="4609070" y="3858465"/>
            <a:ext cx="679355" cy="1964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1937" y="97203"/>
            <a:ext cx="10515600" cy="116061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 Example - Authenticity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8585" y="217124"/>
            <a:ext cx="9767511" cy="5617931"/>
            <a:chOff x="1371599" y="732858"/>
            <a:chExt cx="9545938" cy="55938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750028"/>
              <a:ext cx="9545938" cy="557663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599" y="1556951"/>
              <a:ext cx="3262185" cy="420129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339990" y="1556950"/>
              <a:ext cx="1577547" cy="420129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8378" y="4707924"/>
              <a:ext cx="2734963" cy="902042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98253" y="732858"/>
              <a:ext cx="2347784" cy="452977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4604" y="2328622"/>
            <a:ext cx="10448143" cy="4233113"/>
            <a:chOff x="264604" y="2328622"/>
            <a:chExt cx="10448143" cy="4233113"/>
          </a:xfrm>
        </p:grpSpPr>
        <p:grpSp>
          <p:nvGrpSpPr>
            <p:cNvPr id="3" name="Group 2"/>
            <p:cNvGrpSpPr/>
            <p:nvPr/>
          </p:nvGrpSpPr>
          <p:grpSpPr>
            <a:xfrm>
              <a:off x="264604" y="2328622"/>
              <a:ext cx="10448143" cy="4233113"/>
              <a:chOff x="0" y="2624887"/>
              <a:chExt cx="10448143" cy="4233113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0" y="2624887"/>
                <a:ext cx="10448143" cy="4233113"/>
                <a:chOff x="0" y="2624887"/>
                <a:chExt cx="10448143" cy="4233113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624887"/>
                  <a:ext cx="10448143" cy="4233113"/>
                </a:xfrm>
                <a:prstGeom prst="rect">
                  <a:avLst/>
                </a:prstGeom>
              </p:spPr>
            </p:pic>
            <p:sp>
              <p:nvSpPr>
                <p:cNvPr id="12" name="Oval 11"/>
                <p:cNvSpPr/>
                <p:nvPr/>
              </p:nvSpPr>
              <p:spPr>
                <a:xfrm>
                  <a:off x="1223349" y="2661526"/>
                  <a:ext cx="2402279" cy="454931"/>
                </a:xfrm>
                <a:prstGeom prst="ellipse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31595" y="3570272"/>
                <a:ext cx="4855198" cy="421941"/>
              </a:xfrm>
              <a:prstGeom prst="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1409938" y="4834649"/>
              <a:ext cx="2832278" cy="79401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45" y="1692306"/>
            <a:ext cx="6031098" cy="4789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42434" y="6112788"/>
            <a:ext cx="522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14% businesses reviewed users are within community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4774" y="419725"/>
            <a:ext cx="3642611" cy="4819149"/>
            <a:chOff x="344774" y="419725"/>
            <a:chExt cx="3642611" cy="4819149"/>
          </a:xfrm>
        </p:grpSpPr>
        <p:sp>
          <p:nvSpPr>
            <p:cNvPr id="2" name="Oval 1"/>
            <p:cNvSpPr/>
            <p:nvPr/>
          </p:nvSpPr>
          <p:spPr>
            <a:xfrm>
              <a:off x="344774" y="419725"/>
              <a:ext cx="389744" cy="35976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44774" y="1036820"/>
              <a:ext cx="389744" cy="35976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050" y="1686394"/>
              <a:ext cx="389744" cy="35976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4341" y="419725"/>
              <a:ext cx="175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User</a:t>
              </a:r>
              <a:r>
                <a:rPr lang="en-US" dirty="0" smtClean="0">
                  <a:solidFill>
                    <a:schemeClr val="bg1"/>
                  </a:solidFill>
                </a:rPr>
                <a:t> (reviewer)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341" y="912168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OTHER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r>
                <a:rPr lang="en-US" dirty="0" smtClean="0">
                  <a:solidFill>
                    <a:schemeClr val="bg1"/>
                  </a:solidFill>
                </a:rPr>
                <a:t> (Restaurant)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4341" y="1681610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CHINESE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r>
                <a:rPr lang="en-US" dirty="0" smtClean="0">
                  <a:solidFill>
                    <a:schemeClr val="bg1"/>
                  </a:solidFill>
                </a:rPr>
                <a:t> (Restaurant)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4774" y="3043003"/>
              <a:ext cx="659567" cy="14990"/>
            </a:xfrm>
            <a:prstGeom prst="line">
              <a:avLst/>
            </a:prstGeom>
            <a:ln w="698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4774" y="3635540"/>
              <a:ext cx="659567" cy="14990"/>
            </a:xfrm>
            <a:prstGeom prst="line">
              <a:avLst/>
            </a:prstGeom>
            <a:ln w="698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140062" y="2734827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OTHER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User -&gt; 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0062" y="3440882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CHINESE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User -&gt; 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4774" y="4315544"/>
              <a:ext cx="3642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Businesses:  ~1,000        nodes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Users:          ~17,000      nodes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Reviews</a:t>
              </a:r>
              <a:r>
                <a:rPr lang="en-US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 </a:t>
              </a:r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   ~108,000    edges</a:t>
              </a:r>
              <a:endParaRPr 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23106" y="779489"/>
            <a:ext cx="6858000" cy="6858000"/>
            <a:chOff x="4123106" y="419725"/>
            <a:chExt cx="6858000" cy="68580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23106" y="419725"/>
              <a:ext cx="6858000" cy="6858000"/>
            </a:xfrm>
            <a:prstGeom prst="rect">
              <a:avLst/>
            </a:prstGeom>
          </p:spPr>
        </p:pic>
        <p:sp>
          <p:nvSpPr>
            <p:cNvPr id="27" name="Oval 26"/>
            <p:cNvSpPr/>
            <p:nvPr/>
          </p:nvSpPr>
          <p:spPr>
            <a:xfrm>
              <a:off x="6496828" y="3222885"/>
              <a:ext cx="2677151" cy="1687324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444"/>
              </p:ext>
            </p:extLst>
          </p:nvPr>
        </p:nvGraphicFramePr>
        <p:xfrm>
          <a:off x="3686306" y="187538"/>
          <a:ext cx="8325814" cy="112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729784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Business Reviews (All Businesses)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 Tung</a:t>
                      </a:r>
                      <a:r>
                        <a:rPr lang="en-US" baseline="0" dirty="0" smtClean="0"/>
                        <a:t> Restaurant</a:t>
                      </a:r>
                      <a:endParaRPr lang="en-US" dirty="0"/>
                    </a:p>
                  </a:txBody>
                  <a:tcPr/>
                </a:tc>
              </a:tr>
              <a:tr h="392961"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14%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62987"/>
              </p:ext>
            </p:extLst>
          </p:nvPr>
        </p:nvGraphicFramePr>
        <p:xfrm>
          <a:off x="3686306" y="1337332"/>
          <a:ext cx="832581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3913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CHINESE Business Reviews (All Businesses)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San Tung Restaurant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Chinese Authenticity</a:t>
                      </a:r>
                      <a:r>
                        <a:rPr lang="en-US" b="1" baseline="0" dirty="0" smtClean="0"/>
                        <a:t> Score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64%  (vs. Average 30%)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27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45" y="1692306"/>
            <a:ext cx="6031098" cy="47898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42434" y="6112788"/>
            <a:ext cx="522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14% businesses reviewed users are within community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44774" y="419725"/>
            <a:ext cx="3642611" cy="4819149"/>
            <a:chOff x="344774" y="419725"/>
            <a:chExt cx="3642611" cy="4819149"/>
          </a:xfrm>
        </p:grpSpPr>
        <p:sp>
          <p:nvSpPr>
            <p:cNvPr id="2" name="Oval 1"/>
            <p:cNvSpPr/>
            <p:nvPr/>
          </p:nvSpPr>
          <p:spPr>
            <a:xfrm>
              <a:off x="344774" y="419725"/>
              <a:ext cx="389744" cy="359764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44774" y="1036820"/>
              <a:ext cx="389744" cy="359764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46050" y="1686394"/>
              <a:ext cx="389744" cy="35976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04341" y="419725"/>
              <a:ext cx="175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User</a:t>
              </a:r>
              <a:r>
                <a:rPr lang="en-US" dirty="0" smtClean="0">
                  <a:solidFill>
                    <a:schemeClr val="bg1"/>
                  </a:solidFill>
                </a:rPr>
                <a:t> (reviewer)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04341" y="912168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OTHER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r>
                <a:rPr lang="en-US" dirty="0" smtClean="0">
                  <a:solidFill>
                    <a:schemeClr val="bg1"/>
                  </a:solidFill>
                </a:rPr>
                <a:t> (Restaurant)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04341" y="1681610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CHINESE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Business</a:t>
              </a:r>
              <a:r>
                <a:rPr lang="en-US" dirty="0" smtClean="0">
                  <a:solidFill>
                    <a:schemeClr val="bg1"/>
                  </a:solidFill>
                </a:rPr>
                <a:t> (Restaurant)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4774" y="3043003"/>
              <a:ext cx="659567" cy="14990"/>
            </a:xfrm>
            <a:prstGeom prst="line">
              <a:avLst/>
            </a:prstGeom>
            <a:ln w="69850">
              <a:solidFill>
                <a:srgbClr val="0070C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4774" y="3635540"/>
              <a:ext cx="659567" cy="14990"/>
            </a:xfrm>
            <a:prstGeom prst="line">
              <a:avLst/>
            </a:prstGeom>
            <a:ln w="698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140062" y="2734827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OTHER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User -&gt; 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0062" y="3440882"/>
              <a:ext cx="23384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CHINESE Cuisine Type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User -&gt; Business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4774" y="4315544"/>
              <a:ext cx="3642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Businesses:  ~1,000        nodes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Users:          ~17,000      nodes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Reviews</a:t>
              </a:r>
              <a:r>
                <a:rPr lang="en-US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 </a:t>
              </a:r>
              <a:r>
                <a:rPr lang="en-US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   ~108,000    edges</a:t>
              </a:r>
              <a:endParaRPr lang="en-US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82944" y="789057"/>
            <a:ext cx="6858000" cy="6858000"/>
            <a:chOff x="4182944" y="789057"/>
            <a:chExt cx="6858000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944" y="789057"/>
              <a:ext cx="6858000" cy="685800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01390" y="3057992"/>
              <a:ext cx="2110554" cy="1528998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944"/>
              </p:ext>
            </p:extLst>
          </p:nvPr>
        </p:nvGraphicFramePr>
        <p:xfrm>
          <a:off x="3686306" y="187538"/>
          <a:ext cx="8325814" cy="112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729784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Business Reviews (All Businesses)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Hong-Kong Clay Pot </a:t>
                      </a:r>
                      <a:r>
                        <a:rPr lang="en-US" baseline="0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</a:tr>
              <a:tr h="392961"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86552"/>
              </p:ext>
            </p:extLst>
          </p:nvPr>
        </p:nvGraphicFramePr>
        <p:xfrm>
          <a:off x="3686306" y="1337332"/>
          <a:ext cx="832581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3913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CHINESE Business Reviews (All Businesses)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Hong Kong Clay Pot Restaurant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Chinese Authenticity</a:t>
                      </a:r>
                      <a:r>
                        <a:rPr lang="en-US" b="1" baseline="0" dirty="0" smtClean="0"/>
                        <a:t> Score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55%  (vs. Average 30%)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64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67197" y="554636"/>
            <a:ext cx="9390677" cy="3504971"/>
            <a:chOff x="882581" y="239843"/>
            <a:chExt cx="9390677" cy="35049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581" y="239843"/>
              <a:ext cx="9390677" cy="350497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658" y="1484214"/>
              <a:ext cx="8102600" cy="2260600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/>
          <p:nvPr/>
        </p:nvCxnSpPr>
        <p:spPr>
          <a:xfrm flipV="1">
            <a:off x="179882" y="1648918"/>
            <a:ext cx="1469036" cy="839450"/>
          </a:xfrm>
          <a:prstGeom prst="straightConnector1">
            <a:avLst/>
          </a:prstGeom>
          <a:ln w="69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99762"/>
              </p:ext>
            </p:extLst>
          </p:nvPr>
        </p:nvGraphicFramePr>
        <p:xfrm>
          <a:off x="1648918" y="5303978"/>
          <a:ext cx="832581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3913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CHINESE Business Reviews (All Businesses)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Hong Kong Clay Pot Restaurant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Chinese Authenticity</a:t>
                      </a:r>
                      <a:r>
                        <a:rPr lang="en-US" b="1" baseline="0" dirty="0" smtClean="0"/>
                        <a:t> Score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25% (vs. Average 30%)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55532"/>
              </p:ext>
            </p:extLst>
          </p:nvPr>
        </p:nvGraphicFramePr>
        <p:xfrm>
          <a:off x="1648918" y="4148525"/>
          <a:ext cx="8325814" cy="112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907"/>
                <a:gridCol w="4162907"/>
              </a:tblGrid>
              <a:tr h="729784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% Within-Community</a:t>
                      </a:r>
                      <a:r>
                        <a:rPr lang="en-US" baseline="0" dirty="0" smtClean="0"/>
                        <a:t> Business Reviews (All Businesses)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Hong-Kong Clay Pot </a:t>
                      </a:r>
                      <a:r>
                        <a:rPr lang="en-US" baseline="0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</a:tr>
              <a:tr h="392961">
                <a:tc>
                  <a:txBody>
                    <a:bodyPr/>
                    <a:lstStyle/>
                    <a:p>
                      <a:r>
                        <a:rPr lang="en-US" dirty="0" smtClean="0"/>
                        <a:t>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55%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14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1088</Words>
  <Application>Microsoft Macintosh PowerPoint</Application>
  <PresentationFormat>Widescreen</PresentationFormat>
  <Paragraphs>170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Calibri Light</vt:lpstr>
      <vt:lpstr>Nanum Gothic</vt:lpstr>
      <vt:lpstr>Verdana</vt:lpstr>
      <vt:lpstr>Wingdings</vt:lpstr>
      <vt:lpstr>Yuppy SC</vt:lpstr>
      <vt:lpstr>Arial</vt:lpstr>
      <vt:lpstr>Office Theme</vt:lpstr>
      <vt:lpstr>Foodie Network</vt:lpstr>
      <vt:lpstr>PowerPoint Presentation</vt:lpstr>
      <vt:lpstr>But … How do you predict Authenticity?</vt:lpstr>
      <vt:lpstr>PowerPoint Presentation</vt:lpstr>
      <vt:lpstr>Data Pipeline</vt:lpstr>
      <vt:lpstr>An Example - Authenticity</vt:lpstr>
      <vt:lpstr>PowerPoint Presentation</vt:lpstr>
      <vt:lpstr>PowerPoint Presentation</vt:lpstr>
      <vt:lpstr>PowerPoint Presentation</vt:lpstr>
      <vt:lpstr>PowerPoint Presentation</vt:lpstr>
      <vt:lpstr>Foodie Network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199</cp:revision>
  <dcterms:created xsi:type="dcterms:W3CDTF">2016-01-17T01:45:55Z</dcterms:created>
  <dcterms:modified xsi:type="dcterms:W3CDTF">2016-01-21T08:06:50Z</dcterms:modified>
</cp:coreProperties>
</file>